
<file path=[Content_Types].xml><?xml version="1.0" encoding="utf-8"?>
<Types xmlns="http://schemas.openxmlformats.org/package/2006/content-types">
  <Default Extension="bin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bin" ContentType="image/pn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26"/>
  </p:notesMasterIdLst>
  <p:sldIdLst>
    <p:sldId id="305" r:id="rId2"/>
    <p:sldId id="259" r:id="rId3"/>
    <p:sldId id="840" r:id="rId4"/>
    <p:sldId id="841" r:id="rId5"/>
    <p:sldId id="963" r:id="rId6"/>
    <p:sldId id="261" r:id="rId7"/>
    <p:sldId id="1001" r:id="rId8"/>
    <p:sldId id="968" r:id="rId9"/>
    <p:sldId id="938" r:id="rId10"/>
    <p:sldId id="952" r:id="rId11"/>
    <p:sldId id="944" r:id="rId12"/>
    <p:sldId id="969" r:id="rId13"/>
    <p:sldId id="927" r:id="rId14"/>
    <p:sldId id="976" r:id="rId15"/>
    <p:sldId id="319" r:id="rId16"/>
    <p:sldId id="321" r:id="rId17"/>
    <p:sldId id="753" r:id="rId18"/>
    <p:sldId id="852" r:id="rId19"/>
    <p:sldId id="1000" r:id="rId20"/>
    <p:sldId id="953" r:id="rId21"/>
    <p:sldId id="965" r:id="rId22"/>
    <p:sldId id="966" r:id="rId23"/>
    <p:sldId id="967" r:id="rId24"/>
    <p:sldId id="84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5" autoAdjust="0"/>
    <p:restoredTop sz="86983" autoAdjust="0"/>
  </p:normalViewPr>
  <p:slideViewPr>
    <p:cSldViewPr snapToGrid="0">
      <p:cViewPr varScale="1">
        <p:scale>
          <a:sx n="64" d="100"/>
          <a:sy n="64" d="100"/>
        </p:scale>
        <p:origin x="64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3B2A3-4BD8-4577-9DB9-CCEEAB40EF27}" type="datetimeFigureOut">
              <a:rPr lang="da-DK" smtClean="0"/>
              <a:t>27-05-2025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3CB29-7D2D-4DA2-9063-79D4E1C00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031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Think about the many terms used when you search for literature. They might not be completely correct, but if they are used commonly in certain fields, they might be relevant.</a:t>
            </a:r>
          </a:p>
          <a:p>
            <a:r>
              <a:rPr lang="en-US" noProof="0" dirty="0"/>
              <a:t>Patient engagement used at the Health faculty at SDU.</a:t>
            </a:r>
          </a:p>
          <a:p>
            <a:r>
              <a:rPr lang="en-US" noProof="0" dirty="0"/>
              <a:t>People-powered research (Zooniverse).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21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Forskerens udvidede rolle i CS. Videncenteret assisterer. Modus 2 forskning, Anvendelsesperspektiv. Bidrage konstruktivt til samfundets udvikling.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yon Display Web"/>
              </a:rPr>
              <a:t>CS: Projekter hvor frivillige samarbejder med forskere om at besvare virkeligheds-relevante spørgsmål.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yon Display Web"/>
              </a:rPr>
              <a:t>Vilde problemer kan give frygt/modstand/håbløshed – også via mediedækningen. Kan det imødegås ved involvering og engagement?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yon Display Web"/>
              </a:rPr>
              <a:t>Både store spørgsmål og i mindre skala. CS på SDU på alle fakulteter, mange fagdiscipliner.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yon Display Web"/>
              </a:rPr>
              <a:t>Unikt på SDU, at vi arbejder så meget med mediesamarbejder, ikke nødvendigvis en integreret del af </a:t>
            </a:r>
            <a:r>
              <a:rPr lang="da-DK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yon Display Web"/>
              </a:rPr>
              <a:t>int</a:t>
            </a:r>
            <a:r>
              <a:rPr lang="da-DK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yon Display Web"/>
              </a:rPr>
              <a:t>. CS-teorier og CS-projekter. Ikke løst endnu, men vi arbejder på det – asfalterer mens vi kører.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Coloumbic</a:t>
            </a:r>
            <a:r>
              <a:rPr lang="da-DK"/>
              <a:t>-modellens øverste linje beskriver CS-teoriens tilgang, næste linje er vores praksistilgang fra forskningssiden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sidste linje er hensigten – IKKE blot på forskningens vegne, men også på mediernes og borgernes vegne. Mere involvering, tættere på hinanden borgere, journalister, forskere.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5F34B-C62A-420B-8B23-C3888C0C539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33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549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580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7BF55-D7CC-4546-A3E0-6FE6FA24488B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35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B5FB-AE05-4BAC-B493-B8AC73FBF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BDB34-287D-4E26-BB20-6572CCF62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FE30E-8AA2-4AFF-8F80-3C86D8E9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A6F23-BC79-46E9-8FA0-C6526E29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0CA6E-C922-468F-8DD5-73AA67FB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9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74D1-95B1-4678-A767-4C9B8D61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B329F-5397-483B-A2B1-63AEEFAD3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E04E5-9D37-4A52-B48E-E15B7CEA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ABC5-214F-4C18-9570-DE9BD599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D410-23F7-487E-9917-8E2406DF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12B91-2FBE-4738-9B50-84F405626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6170C-8504-444C-B8E3-9AF6A8149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575A-5D1C-458E-AF0A-CCEE3837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961C2-4778-4B8F-A955-35EF48CE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8C8D-9AB6-4293-9095-BF87AF04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5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27-05-2025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140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27-05-2025</a:t>
            </a:fld>
            <a:endParaRPr lang="da-DK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7BCC6E7-9279-FA89-A785-CF0077EE4743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034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70" y="1314000"/>
            <a:ext cx="8132617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Thomas Kaarsted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358"/>
            <a:ext cx="3340800" cy="180085"/>
          </a:xfrm>
        </p:spPr>
        <p:txBody>
          <a:bodyPr/>
          <a:lstStyle/>
          <a:p>
            <a:r>
              <a:rPr lang="da-DK" dirty="0"/>
              <a:t>20. august 2018</a:t>
            </a:r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410400" y="2"/>
            <a:ext cx="33408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r>
              <a:rPr lang="da-DK" dirty="0"/>
              <a:t>Biblioteket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51"/>
            <a:ext cx="43140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93" y="253959"/>
            <a:ext cx="2798924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2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9B0B-A839-41F3-8C7A-4108CAC1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E751-1EDD-4D78-8D07-FFF078C4D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8D25E-6DC5-4030-97E6-0F70521F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63306-1DA7-4958-9362-68EA06E0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9F70-ED41-4455-8482-F71F5258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743-0063-46B0-91A9-9BE70C99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7B5FF-2A7F-4BF2-BEA1-28BE47B56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CFCF1-41B7-48A9-A630-5B612803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E701-9D87-421E-8FC4-F940189E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34A17-E8BD-4A11-B489-61F5B13F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62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143B-0A4B-4E3B-8F0C-F6D311C5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E195-C940-4BA2-960D-C6436CF74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C53FE-B01C-42C2-919F-08DA1F5C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8C3D1-26BF-4C38-9887-503CED6A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E655C-BDD7-4B94-B982-2B4012F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8FE05-A478-4637-AEFB-2120C49A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8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66C9-AC1D-41B5-9A6E-7F5533E3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B6CC1-63C5-4332-97B7-061E47292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A3164-EE9E-491A-A756-4E351257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88A8A-2895-4FC8-8B56-F58FB159D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BB2D-73D9-465F-BF2E-99868CD7B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A506-5388-47DB-A63E-43E408D9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67A97-FA30-414F-946E-A1E27625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2C95F-892B-4F91-B778-5CF4CCCB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8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01E1-ED1D-47F2-9CBC-4A7FE128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174EB-C735-462D-B0A9-18A6EFB7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0418B-4758-4E16-98A1-9CAF81C0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056A3-DA1D-4D73-B43B-4F588AD0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2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D7B08-8E18-4CA2-902E-CB8CA0E1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65E5A-42E9-45D2-BCEF-02DE8EF6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3AB5C-C344-40CD-95CC-D66869E2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2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FFAC-59F1-4541-8710-D3C84AE4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EF1A-0D66-4B93-9740-F0B9D5FE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48881-0171-4DE1-9D34-159929965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9D39B-847D-4AAB-AB83-8A4C1161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3BB12-CB91-4151-A5C7-FDF35849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FD55-F49B-4F5D-947B-2C2CEECB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0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1F15-B6DE-4AB7-8787-11B69345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FC672-A69F-40E5-B5E6-CF543D2CF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E4765-B1ED-4EE1-9899-C3B059D11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FF486-3DC8-47F7-BAF7-7DAE42A4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8719F-9CFC-4AA6-B6B0-D46F2122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48273-8228-44B3-B110-255F9107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8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80FFE-1347-41E1-98ED-08B88E77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5E3F-3414-4834-946A-FF140588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F2F51-D947-44EF-8F14-0933AE9C5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A851-5090-46C9-A852-F84094885CE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3E4C3-9ED2-4693-8F9B-1D87A7FC4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8EDBD-B0EE-44B1-840B-0DA6A0430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2E0F-C17A-4404-A2A6-9E7388D0F1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tif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kacollin@ncsu.edu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hyperlink" Target="mailto:darcav1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hyperlink" Target="mailto:thk@bib.sdu.dk" TargetMode="External"/><Relationship Id="rId10" Type="http://schemas.openxmlformats.org/officeDocument/2006/relationships/image" Target="../media/image8.png"/><Relationship Id="rId4" Type="http://schemas.openxmlformats.org/officeDocument/2006/relationships/hyperlink" Target="mailto:ako@sdu.dk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FE4343-230A-405D-A2F9-105FB3F19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052" y="731745"/>
            <a:ext cx="11020148" cy="2186115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ONBOARDING RESEARCH LIBRARIES TO CITIZEN SCIENCE: HOW CAN WE ACT?</a:t>
            </a:r>
            <a:br>
              <a:rPr lang="da-DK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da-DK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da-DK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FUTURES </a:t>
            </a:r>
            <a:r>
              <a:rPr lang="en-US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WORKSHOP</a:t>
            </a:r>
            <a:endParaRPr lang="da-DK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14C7D-A38C-4F0C-A6C6-4CF49B4DA866}"/>
              </a:ext>
            </a:extLst>
          </p:cNvPr>
          <p:cNvSpPr txBox="1"/>
          <p:nvPr/>
        </p:nvSpPr>
        <p:spPr>
          <a:xfrm>
            <a:off x="949910" y="3266983"/>
            <a:ext cx="6116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i="1" dirty="0"/>
              <a:t>Darlene Cavalier (Arizona State University)</a:t>
            </a:r>
          </a:p>
          <a:p>
            <a:r>
              <a:rPr lang="en-GB" sz="2400" i="1" dirty="0"/>
              <a:t>Karen Ciccone (NC State University Libraries)</a:t>
            </a:r>
          </a:p>
          <a:p>
            <a:r>
              <a:rPr lang="en-GB" sz="2400" i="1" dirty="0"/>
              <a:t>Anne Kathrine Overgaard (SDU Health Sciences)</a:t>
            </a:r>
          </a:p>
          <a:p>
            <a:r>
              <a:rPr lang="en-GB" sz="2400" i="1" dirty="0"/>
              <a:t>Thomas Kaarsted (SDU Library)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27. May 2025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E5477A4-E7AB-72E2-1B6C-8B07D120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768" y="5491733"/>
            <a:ext cx="2828554" cy="110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8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e Social Impact of ERP: How Enterprise Software is Shaping the Future of  Work - eKEPLER ERP">
            <a:extLst>
              <a:ext uri="{FF2B5EF4-FFF2-40B4-BE49-F238E27FC236}">
                <a16:creationId xmlns:a16="http://schemas.microsoft.com/office/drawing/2014/main" id="{F85FFE7B-BC5E-EB18-01B0-A37E12E4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r="20987" b="-2"/>
          <a:stretch/>
        </p:blipFill>
        <p:spPr bwMode="auto">
          <a:xfrm>
            <a:off x="20" y="10"/>
            <a:ext cx="60992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9A7E9CE-3420-774D-DE79-AAE8E1F669EA}"/>
              </a:ext>
            </a:extLst>
          </p:cNvPr>
          <p:cNvSpPr txBox="1">
            <a:spLocks/>
          </p:cNvSpPr>
          <p:nvPr/>
        </p:nvSpPr>
        <p:spPr>
          <a:xfrm>
            <a:off x="6692401" y="1076109"/>
            <a:ext cx="4680000" cy="18227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7000"/>
              </a:lnSpc>
              <a:spcAft>
                <a:spcPts val="600"/>
              </a:spcAft>
              <a:tabLst>
                <a:tab pos="1438275" algn="l"/>
              </a:tabLst>
            </a:pPr>
            <a:r>
              <a:rPr lang="da-DK" sz="3600" b="1" kern="1200">
                <a:latin typeface="+mj-lt"/>
                <a:ea typeface="+mj-ea"/>
                <a:cs typeface="+mj-cs"/>
              </a:rPr>
              <a:t>What is societal impact??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DDA1E2-2E1E-56B5-A6FF-1EE9B45D0CC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 vert="horz" lIns="0" tIns="0" rIns="0" bIns="0" rtlCol="0"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endParaRPr lang="da-DK"/>
          </a:p>
          <a:p>
            <a:pPr marL="0" indent="0">
              <a:spcAft>
                <a:spcPts val="600"/>
              </a:spcAft>
              <a:buNone/>
            </a:pPr>
            <a:r>
              <a:rPr lang="da-DK" i="1"/>
              <a:t>‘</a:t>
            </a:r>
            <a:r>
              <a:rPr lang="da-DK" b="1" i="1" u="none" strike="noStrike" err="1">
                <a:effectLst/>
              </a:rPr>
              <a:t>Societal</a:t>
            </a:r>
            <a:r>
              <a:rPr lang="da-DK" b="1" i="1" u="none" strike="noStrike">
                <a:effectLst/>
              </a:rPr>
              <a:t> </a:t>
            </a:r>
            <a:r>
              <a:rPr lang="da-DK" b="1" i="1" u="none" strike="noStrike" err="1">
                <a:effectLst/>
              </a:rPr>
              <a:t>impact</a:t>
            </a:r>
            <a:r>
              <a:rPr lang="da-DK" b="1" i="1" u="none" strike="noStrike">
                <a:effectLst/>
              </a:rPr>
              <a:t> </a:t>
            </a:r>
            <a:r>
              <a:rPr lang="da-DK" b="1" i="1" u="none" strike="noStrike" err="1">
                <a:effectLst/>
              </a:rPr>
              <a:t>refers</a:t>
            </a:r>
            <a:r>
              <a:rPr lang="da-DK" b="1" i="1" u="none" strike="noStrike">
                <a:effectLst/>
              </a:rPr>
              <a:t> to the </a:t>
            </a:r>
            <a:r>
              <a:rPr lang="da-DK" b="1" i="1" u="none" strike="noStrike" err="1">
                <a:effectLst/>
              </a:rPr>
              <a:t>ways</a:t>
            </a:r>
            <a:r>
              <a:rPr lang="da-DK" b="1" i="1" u="none" strike="noStrike">
                <a:effectLst/>
              </a:rPr>
              <a:t> in </a:t>
            </a:r>
            <a:r>
              <a:rPr lang="da-DK" b="1" i="1" u="none" strike="noStrike" err="1">
                <a:effectLst/>
              </a:rPr>
              <a:t>which</a:t>
            </a:r>
            <a:r>
              <a:rPr lang="da-DK" b="1" i="1" u="none" strike="noStrike">
                <a:effectLst/>
              </a:rPr>
              <a:t> research </a:t>
            </a:r>
            <a:r>
              <a:rPr lang="da-DK" b="1" i="1" u="none" strike="noStrike" err="1">
                <a:effectLst/>
              </a:rPr>
              <a:t>contributes</a:t>
            </a:r>
            <a:r>
              <a:rPr lang="da-DK" b="1" i="1" u="none" strike="noStrike">
                <a:effectLst/>
              </a:rPr>
              <a:t> to </a:t>
            </a:r>
            <a:r>
              <a:rPr lang="da-DK" b="1" i="1" u="none" strike="noStrike" err="1">
                <a:effectLst/>
              </a:rPr>
              <a:t>developments</a:t>
            </a:r>
            <a:r>
              <a:rPr lang="da-DK" b="1" i="1" u="none" strike="noStrike">
                <a:effectLst/>
              </a:rPr>
              <a:t> in society </a:t>
            </a:r>
            <a:r>
              <a:rPr lang="da-DK" b="0" i="1" u="none" strike="noStrike">
                <a:effectLst/>
              </a:rPr>
              <a:t>and </a:t>
            </a:r>
            <a:r>
              <a:rPr lang="da-DK" b="1" i="1" u="none" strike="noStrike">
                <a:effectLst/>
              </a:rPr>
              <a:t>research </a:t>
            </a:r>
            <a:r>
              <a:rPr lang="da-DK" b="1" i="1" u="none" strike="noStrike" err="1">
                <a:effectLst/>
              </a:rPr>
              <a:t>can</a:t>
            </a:r>
            <a:r>
              <a:rPr lang="da-DK" b="1" i="1" u="none" strike="noStrike">
                <a:effectLst/>
              </a:rPr>
              <a:t> have </a:t>
            </a:r>
            <a:r>
              <a:rPr lang="da-DK" b="1" i="1" u="none" strike="noStrike" err="1">
                <a:effectLst/>
              </a:rPr>
              <a:t>impact</a:t>
            </a:r>
            <a:r>
              <a:rPr lang="da-DK" b="1" i="1" u="none" strike="noStrike">
                <a:effectLst/>
              </a:rPr>
              <a:t> in society in </a:t>
            </a:r>
            <a:r>
              <a:rPr lang="da-DK" b="1" i="1" u="none" strike="noStrike" err="1">
                <a:effectLst/>
              </a:rPr>
              <a:t>many</a:t>
            </a:r>
            <a:r>
              <a:rPr lang="da-DK" b="1" i="1" u="none" strike="noStrike">
                <a:effectLst/>
              </a:rPr>
              <a:t> </a:t>
            </a:r>
            <a:r>
              <a:rPr lang="da-DK" b="1" i="1" u="none" strike="noStrike" err="1">
                <a:effectLst/>
              </a:rPr>
              <a:t>ways</a:t>
            </a:r>
            <a:r>
              <a:rPr lang="da-DK" b="0" i="1" u="none" strike="noStrike">
                <a:effectLst/>
              </a:rPr>
              <a:t>.’</a:t>
            </a:r>
          </a:p>
          <a:p>
            <a:pPr marL="0" indent="0">
              <a:spcAft>
                <a:spcPts val="600"/>
              </a:spcAft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99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FE14A-602B-3A6D-576A-2AAEB176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286603"/>
            <a:ext cx="10741612" cy="1450757"/>
          </a:xfrm>
        </p:spPr>
        <p:txBody>
          <a:bodyPr/>
          <a:lstStyle/>
          <a:p>
            <a:r>
              <a:rPr lang="da-DK" dirty="0"/>
              <a:t>Connection </a:t>
            </a:r>
            <a:r>
              <a:rPr lang="da-DK" dirty="0" err="1"/>
              <a:t>between</a:t>
            </a:r>
            <a:r>
              <a:rPr lang="da-DK" dirty="0"/>
              <a:t> Open Science, Citizen Science and </a:t>
            </a:r>
            <a:r>
              <a:rPr lang="da-DK" dirty="0" err="1"/>
              <a:t>Societal</a:t>
            </a:r>
            <a:r>
              <a:rPr lang="da-DK" dirty="0"/>
              <a:t> </a:t>
            </a:r>
            <a:r>
              <a:rPr lang="da-DK" dirty="0" err="1"/>
              <a:t>Impact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32B710-68F7-4D05-1BDD-6D553C055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71C7C5-DC91-04DC-1ED6-E5380D0139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87B79C-460F-A6D2-5280-C557A19D53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60F40-ADAA-D5BA-29E2-DA7D011639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01C4B2F-8F3B-4C05-FF92-B73AC153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5" y="1737360"/>
            <a:ext cx="9503508" cy="359307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1C504C6-E269-46C7-2080-814BE64CF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611" y="3415420"/>
            <a:ext cx="4822804" cy="31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B2F2E2-5650-9A8F-1D3C-AEDFF983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Why research libraries?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358D17-FFFB-E30C-F686-A4FD9D6C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4E4915-E9BB-36EC-2AA7-F6CA51B1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11193" b="-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4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B52D90B2-405D-3663-D983-606BACBDD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318" y="0"/>
            <a:ext cx="11289032" cy="6858000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pPr algn="l"/>
            <a:r>
              <a:rPr lang="da-DK" dirty="0"/>
              <a:t>									   </a:t>
            </a:r>
          </a:p>
          <a:p>
            <a:pPr algn="l"/>
            <a:endParaRPr lang="da-DK" sz="2800" b="1" dirty="0"/>
          </a:p>
          <a:p>
            <a:pPr algn="l"/>
            <a:endParaRPr lang="da-DK" sz="2800" b="1" dirty="0"/>
          </a:p>
          <a:p>
            <a:pPr algn="l"/>
            <a:endParaRPr lang="da-DK" sz="2800" b="1" dirty="0"/>
          </a:p>
          <a:p>
            <a:pPr algn="l"/>
            <a:r>
              <a:rPr lang="da-DK" sz="2800" b="1" dirty="0"/>
              <a:t>”</a:t>
            </a:r>
            <a:r>
              <a:rPr lang="da-DK" sz="2800" b="1" dirty="0" err="1"/>
              <a:t>Wherever</a:t>
            </a:r>
            <a:r>
              <a:rPr lang="da-DK" sz="2800" b="1" dirty="0"/>
              <a:t> </a:t>
            </a:r>
            <a:r>
              <a:rPr lang="da-DK" sz="2800" b="1" dirty="0" err="1"/>
              <a:t>viable</a:t>
            </a:r>
            <a:r>
              <a:rPr lang="da-DK" sz="2800" b="1" dirty="0"/>
              <a:t> research institutions </a:t>
            </a:r>
            <a:r>
              <a:rPr lang="da-DK" sz="2800" b="1" dirty="0" err="1"/>
              <a:t>should</a:t>
            </a:r>
            <a:r>
              <a:rPr lang="da-DK" sz="2800" b="1" dirty="0"/>
              <a:t> </a:t>
            </a:r>
            <a:r>
              <a:rPr lang="da-DK" sz="2800" b="1" dirty="0" err="1"/>
              <a:t>establish</a:t>
            </a:r>
            <a:r>
              <a:rPr lang="da-DK" sz="2800" b="1" dirty="0"/>
              <a:t> a hub or single point of </a:t>
            </a:r>
            <a:r>
              <a:rPr lang="da-DK" sz="2800" b="1" dirty="0" err="1"/>
              <a:t>contact</a:t>
            </a:r>
            <a:r>
              <a:rPr lang="da-DK" sz="2800" b="1" dirty="0"/>
              <a:t> for Citizen Science.” (LERU 2016)</a:t>
            </a:r>
            <a:endParaRPr lang="da-DK" sz="2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1AC125-A9BB-DC8D-582B-E4816A2F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C3DC79E9-F1D0-129E-9EEA-904C6B739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607FEA3-E9B1-0833-F513-9F18280E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17" y="610127"/>
            <a:ext cx="10149377" cy="38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47377-ED85-1818-CC78-8397F99C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3400"/>
              <a:t>Roles and responsibilities of researchers in Citizen Science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0457-A865-6253-5D89-16A4B8610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da-DK" sz="2200" b="1"/>
              <a:t>INITIATOR</a:t>
            </a:r>
            <a:endParaRPr lang="da-DK" sz="2200" b="1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da-DK" sz="2200" b="1"/>
              <a:t>FACILITATOR</a:t>
            </a:r>
            <a:endParaRPr lang="da-DK" sz="2200" b="1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da-DK" sz="2200" b="1"/>
              <a:t>COMMUNICATOR</a:t>
            </a:r>
            <a:endParaRPr lang="da-DK" sz="2200" b="1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da-DK" sz="2200" b="1"/>
              <a:t>MEDIATOR</a:t>
            </a:r>
            <a:endParaRPr lang="da-DK" sz="2200" b="1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da-DK" sz="2200" b="1"/>
              <a:t>OBSERVER</a:t>
            </a:r>
            <a:endParaRPr lang="da-DK" sz="2200" b="1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da-DK" sz="2200" b="1"/>
              <a:t>EDUCATOR</a:t>
            </a:r>
            <a:endParaRPr lang="da-DK" sz="2200" b="1">
              <a:ea typeface="Calibri"/>
              <a:cs typeface="Calibri"/>
            </a:endParaRPr>
          </a:p>
          <a:p>
            <a:pPr marL="0" indent="0">
              <a:buNone/>
            </a:pPr>
            <a:endParaRPr lang="da-DK" sz="2200" dirty="0"/>
          </a:p>
        </p:txBody>
      </p:sp>
      <p:pic>
        <p:nvPicPr>
          <p:cNvPr id="7" name="Billede 6" descr="Et billede, der indeholder tøj, mikrofon, Ansigt, person&#10;&#10;Indhold genereret af kunstig intelligens kan være forkert.">
            <a:extLst>
              <a:ext uri="{FF2B5EF4-FFF2-40B4-BE49-F238E27FC236}">
                <a16:creationId xmlns:a16="http://schemas.microsoft.com/office/drawing/2014/main" id="{08B6EC9A-6F7E-9F06-96B3-D91694A97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A1D53FB-63B2-4065-B627-569847AF7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51" y="6311901"/>
            <a:ext cx="885750" cy="2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1097280" y="-388189"/>
            <a:ext cx="10058400" cy="212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334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EE7334"/>
                </a:solidFill>
                <a:latin typeface="Arial"/>
                <a:ea typeface="Arial"/>
                <a:cs typeface="Arial"/>
                <a:sym typeface="Arial"/>
              </a:rPr>
              <a:t>Skills in Citizen Science</a:t>
            </a:r>
            <a:endParaRPr b="1" dirty="0">
              <a:solidFill>
                <a:srgbClr val="EE73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1097280" y="1199072"/>
            <a:ext cx="10058400" cy="52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7B"/>
              </a:buClr>
              <a:buSzPts val="2400"/>
              <a:buFont typeface="Calibri"/>
              <a:buChar char="•"/>
            </a:pPr>
            <a:endParaRPr lang="en-US" sz="4300" dirty="0">
              <a:solidFill>
                <a:srgbClr val="10527B"/>
              </a:solidFill>
              <a:latin typeface="Lato"/>
              <a:ea typeface="Lato"/>
              <a:cs typeface="Lato"/>
              <a:sym typeface="Lato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Advocacy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Project coordination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Project management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Arranging events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Facilitation of workshops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Teaching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Evaluation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Writing or assisting in grant proposals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Communication incl. </a:t>
            </a:r>
            <a:r>
              <a:rPr lang="en-US" sz="5600" b="1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SoMe</a:t>
            </a: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web, posters, flyers etc.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Research data management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Publication of FAIR data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GDPR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</a:pPr>
            <a:r>
              <a:rPr lang="en-US" sz="5600" b="1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 Societal impact</a:t>
            </a:r>
            <a:endParaRPr lang="da-DK" sz="5600" b="1" dirty="0">
              <a:effectLst/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7B"/>
              </a:buClr>
              <a:buSzPts val="2400"/>
              <a:buNone/>
            </a:pPr>
            <a:endParaRPr lang="da-DK" sz="2400" dirty="0">
              <a:solidFill>
                <a:srgbClr val="10527B"/>
              </a:solidFill>
              <a:latin typeface="+mj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7B"/>
              </a:buClr>
              <a:buSzPts val="2400"/>
              <a:buNone/>
            </a:pPr>
            <a:r>
              <a:rPr lang="da-DK" sz="3700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      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7B"/>
              </a:buClr>
              <a:buSzPts val="2400"/>
              <a:buNone/>
            </a:pPr>
            <a:endParaRPr lang="da-DK" sz="3700" dirty="0">
              <a:latin typeface="+mj-lt"/>
              <a:ea typeface="Lato"/>
              <a:cs typeface="Calibri" panose="020F0502020204030204" pitchFamily="34" charset="0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27B"/>
              </a:buClr>
              <a:buSzPts val="2400"/>
              <a:buNone/>
            </a:pPr>
            <a:r>
              <a:rPr lang="da-DK" sz="3700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          </a:t>
            </a:r>
            <a:r>
              <a:rPr lang="da-DK" sz="3400" dirty="0" err="1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Sources</a:t>
            </a:r>
            <a:r>
              <a:rPr lang="da-DK" sz="3400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: </a:t>
            </a:r>
            <a:r>
              <a:rPr lang="da-DK" sz="3400" dirty="0" err="1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Built</a:t>
            </a:r>
            <a:r>
              <a:rPr lang="da-DK" sz="3400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 to Last, Ignat &amp; Ayris (2020), LIBER Open Science </a:t>
            </a:r>
            <a:r>
              <a:rPr lang="da-DK" sz="3400" dirty="0" err="1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Roadmap</a:t>
            </a:r>
            <a:r>
              <a:rPr lang="da-DK" sz="3400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 (2018), Citizen Science i Danmark (2020) Kaarsted et al. (2023).</a:t>
            </a:r>
          </a:p>
        </p:txBody>
      </p:sp>
    </p:spTree>
    <p:extLst>
      <p:ext uri="{BB962C8B-B14F-4D97-AF65-F5344CB8AC3E}">
        <p14:creationId xmlns:p14="http://schemas.microsoft.com/office/powerpoint/2010/main" val="240567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334"/>
              </a:buClr>
              <a:buSzPts val="4400"/>
              <a:buFont typeface="Arial"/>
              <a:buNone/>
            </a:pPr>
            <a:endParaRPr b="1" dirty="0">
              <a:solidFill>
                <a:srgbClr val="EE73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749663" cy="46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0" lvl="8" indent="0">
              <a:spcBef>
                <a:spcPts val="0"/>
              </a:spcBef>
              <a:buClr>
                <a:srgbClr val="10527B"/>
              </a:buClr>
              <a:buSzPts val="2400"/>
              <a:buNone/>
            </a:pPr>
            <a:r>
              <a:rPr lang="da-DK" sz="3300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		</a:t>
            </a:r>
            <a:r>
              <a:rPr lang="da-DK" sz="3300" b="1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	</a:t>
            </a:r>
          </a:p>
          <a:p>
            <a:pPr marL="3657600" lvl="8" indent="0">
              <a:spcBef>
                <a:spcPts val="0"/>
              </a:spcBef>
              <a:buClr>
                <a:srgbClr val="10527B"/>
              </a:buClr>
              <a:buSzPts val="2400"/>
              <a:buNone/>
            </a:pPr>
            <a:r>
              <a:rPr lang="da-DK" sz="3300" b="1" dirty="0">
                <a:latin typeface="+mj-lt"/>
                <a:ea typeface="Lato"/>
                <a:cs typeface="Calibri" panose="020F0502020204030204" pitchFamily="34" charset="0"/>
                <a:sym typeface="Lato"/>
              </a:rPr>
              <a:t>			</a:t>
            </a:r>
            <a:r>
              <a:rPr lang="da-DK" sz="3300" b="1" dirty="0" err="1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Reported</a:t>
            </a:r>
            <a:r>
              <a:rPr lang="da-DK" sz="3300" b="1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 </a:t>
            </a:r>
            <a:r>
              <a:rPr lang="da-DK" sz="3300" b="1" dirty="0" err="1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skills</a:t>
            </a:r>
            <a:r>
              <a:rPr lang="da-DK" sz="3300" b="1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 </a:t>
            </a:r>
          </a:p>
          <a:p>
            <a:pPr marL="3657600" lvl="8" indent="0">
              <a:spcBef>
                <a:spcPts val="0"/>
              </a:spcBef>
              <a:buClr>
                <a:srgbClr val="10527B"/>
              </a:buClr>
              <a:buSzPts val="2400"/>
              <a:buNone/>
            </a:pPr>
            <a:r>
              <a:rPr lang="da-DK" sz="3300" b="1" dirty="0">
                <a:solidFill>
                  <a:schemeClr val="tx1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E			European research</a:t>
            </a:r>
          </a:p>
          <a:p>
            <a:pPr marL="3657600" lvl="8" indent="0">
              <a:spcBef>
                <a:spcPts val="0"/>
              </a:spcBef>
              <a:buClr>
                <a:srgbClr val="10527B"/>
              </a:buClr>
              <a:buSzPts val="2400"/>
              <a:buNone/>
            </a:pPr>
            <a:r>
              <a:rPr lang="da-DK" sz="3300" b="1" dirty="0">
                <a:latin typeface="+mj-lt"/>
                <a:ea typeface="Lato"/>
                <a:cs typeface="Calibri" panose="020F0502020204030204" pitchFamily="34" charset="0"/>
                <a:sym typeface="Lato"/>
              </a:rPr>
              <a:t>			</a:t>
            </a:r>
            <a:r>
              <a:rPr lang="da-DK" sz="3300" b="1" dirty="0" err="1">
                <a:latin typeface="+mj-lt"/>
                <a:ea typeface="Lato"/>
                <a:cs typeface="Calibri" panose="020F0502020204030204" pitchFamily="34" charset="0"/>
                <a:sym typeface="Lato"/>
              </a:rPr>
              <a:t>libraries</a:t>
            </a:r>
            <a:r>
              <a:rPr lang="da-DK" sz="3300" b="1" dirty="0">
                <a:latin typeface="+mj-lt"/>
                <a:ea typeface="Lato"/>
                <a:cs typeface="Calibri" panose="020F0502020204030204" pitchFamily="34" charset="0"/>
                <a:sym typeface="Lato"/>
              </a:rPr>
              <a:t> (2023)</a:t>
            </a:r>
            <a:endParaRPr lang="da-DK" sz="3300" b="1" dirty="0">
              <a:solidFill>
                <a:schemeClr val="tx1"/>
              </a:solidFill>
              <a:latin typeface="+mj-lt"/>
              <a:ea typeface="Lato"/>
              <a:cs typeface="Calibri" panose="020F0502020204030204" pitchFamily="34" charset="0"/>
              <a:sym typeface="Lato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0D00974-9D92-005E-9805-39BA8E0E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7" y="149446"/>
            <a:ext cx="7068352" cy="645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8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3C3AB-A460-184D-B633-33C172AD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203" y="4033233"/>
            <a:ext cx="5335353" cy="1325082"/>
          </a:xfrm>
        </p:spPr>
        <p:txBody>
          <a:bodyPr vert="horz" lIns="51448" tIns="25724" rIns="51448" bIns="25724" rtlCol="0" anchor="ctr" anchorCtr="0"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0EB09C7-796B-4215-90EA-366C2977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717" y="2051683"/>
            <a:ext cx="5916566" cy="29234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/>
          </a:p>
        </p:txBody>
      </p:sp>
      <p:pic>
        <p:nvPicPr>
          <p:cNvPr id="8" name="Billede 7" descr="Billedresultat for liber logo webinar">
            <a:extLst>
              <a:ext uri="{FF2B5EF4-FFF2-40B4-BE49-F238E27FC236}">
                <a16:creationId xmlns:a16="http://schemas.microsoft.com/office/drawing/2014/main" id="{1768360E-37B1-429F-8AFF-1460932604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56" y="1870808"/>
            <a:ext cx="1399468" cy="50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B3C80FA-E37C-4181-ABDB-82A0DD30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991" y="4909215"/>
            <a:ext cx="1135811" cy="30382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20D023-1126-43BA-B0CB-BBE8A96BCFF0}"/>
              </a:ext>
            </a:extLst>
          </p:cNvPr>
          <p:cNvSpPr/>
          <p:nvPr/>
        </p:nvSpPr>
        <p:spPr>
          <a:xfrm>
            <a:off x="2935201" y="2545837"/>
            <a:ext cx="5658191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>
              <a:defRPr/>
            </a:pPr>
            <a:r>
              <a:rPr lang="en-US" sz="1013" dirty="0">
                <a:solidFill>
                  <a:prstClr val="white"/>
                </a:solidFill>
                <a:latin typeface="Arial"/>
              </a:rPr>
              <a:t>In </a:t>
            </a:r>
            <a:r>
              <a:rPr lang="en-US" sz="1013" dirty="0" err="1">
                <a:solidFill>
                  <a:prstClr val="white"/>
                </a:solidFill>
                <a:latin typeface="Arial"/>
              </a:rPr>
              <a:t>Denm</a:t>
            </a:r>
            <a:endParaRPr lang="en-US" sz="1013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013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013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Billede 15" descr="Et billede, der indeholder udendørs, bygning, mand, park&#10;&#10;Automatisk genereret beskrivelse">
            <a:extLst>
              <a:ext uri="{FF2B5EF4-FFF2-40B4-BE49-F238E27FC236}">
                <a16:creationId xmlns:a16="http://schemas.microsoft.com/office/drawing/2014/main" id="{D70C976A-DDE2-4DD4-A28F-F08A16ED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5310"/>
            <a:ext cx="12268200" cy="706862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4C5211E7-A837-4580-91FD-107C843F1EB2}"/>
              </a:ext>
            </a:extLst>
          </p:cNvPr>
          <p:cNvSpPr/>
          <p:nvPr/>
        </p:nvSpPr>
        <p:spPr>
          <a:xfrm>
            <a:off x="5814542" y="441788"/>
            <a:ext cx="625156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>
              <a:defRPr/>
            </a:pPr>
            <a:r>
              <a:rPr lang="en-US" sz="3200" b="1" dirty="0">
                <a:latin typeface="Arial"/>
              </a:rPr>
              <a:t>CITIZEN SCIENCE AT SDU</a:t>
            </a: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Citizen Science is often used for data collection and mapping of nature areas, but at SDU we see Citizen Science as more than that. </a:t>
            </a:r>
          </a:p>
          <a:p>
            <a:pPr defTabSz="685983">
              <a:defRPr/>
            </a:pPr>
            <a:endParaRPr lang="en-US" sz="2000" b="1" dirty="0">
              <a:solidFill>
                <a:prstClr val="white"/>
              </a:solidFill>
              <a:latin typeface="Arial"/>
            </a:endParaRPr>
          </a:p>
          <a:p>
            <a:pPr defTabSz="685983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Citizen Science is about generating interaction and dialogue between citizens and researchers, thereby reducing the distance between them in order to encourage a debate based on knowledge and facts</a:t>
            </a:r>
            <a:r>
              <a:rPr lang="en-US" b="1" dirty="0">
                <a:solidFill>
                  <a:prstClr val="white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24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24D8EBB-20FF-1090-B838-6364503818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181" y="6027681"/>
            <a:ext cx="418646" cy="63770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8953AFA-5AE9-229A-6716-37BC2E8C00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395" y="282057"/>
            <a:ext cx="1212432" cy="324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90081C4-8073-ABEB-CD2E-B0FD791A68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902" y="6027681"/>
            <a:ext cx="637709" cy="63770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6807890-1B57-0A7A-2780-A22B889A0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8AC857-B065-E429-E6D7-C8C72DCAB09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8976227-4183-1D40-A2FF-DBCCF62FF813}" type="datetime1">
              <a:rPr lang="da-DK" smtClean="0"/>
              <a:t>27-05-2025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4884566-1417-7999-80D7-65823AE2D90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6" name="Picture 2" descr="Vores Historie - SDU">
            <a:extLst>
              <a:ext uri="{FF2B5EF4-FFF2-40B4-BE49-F238E27FC236}">
                <a16:creationId xmlns:a16="http://schemas.microsoft.com/office/drawing/2014/main" id="{8D23ABA4-F757-9ADE-D82E-D3A7D4E4F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90" y="4845926"/>
            <a:ext cx="3722419" cy="18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 descr="Et billede, der indeholder tekst, tøj, fodtøj, mur&#10;&#10;Automatisk genereret beskrivelse">
            <a:extLst>
              <a:ext uri="{FF2B5EF4-FFF2-40B4-BE49-F238E27FC236}">
                <a16:creationId xmlns:a16="http://schemas.microsoft.com/office/drawing/2014/main" id="{7F0B802A-31D7-C4E6-DDDD-5F548916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r="11223"/>
          <a:stretch/>
        </p:blipFill>
        <p:spPr>
          <a:xfrm rot="5218475">
            <a:off x="9401635" y="3911215"/>
            <a:ext cx="2620640" cy="28257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4D3E849-48F5-D176-8564-FA1B345093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r="10676"/>
          <a:stretch/>
        </p:blipFill>
        <p:spPr>
          <a:xfrm>
            <a:off x="9365027" y="-772339"/>
            <a:ext cx="3039374" cy="4197101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ladsholder til indhold 3">
            <a:extLst>
              <a:ext uri="{FF2B5EF4-FFF2-40B4-BE49-F238E27FC236}">
                <a16:creationId xmlns:a16="http://schemas.microsoft.com/office/drawing/2014/main" id="{6E5453A6-833C-3D48-8753-D90C55D5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590" y="2062542"/>
            <a:ext cx="3722419" cy="2783384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C7BB79B4-3D32-5242-10B2-F41110D4FEEC}"/>
              </a:ext>
            </a:extLst>
          </p:cNvPr>
          <p:cNvSpPr txBox="1"/>
          <p:nvPr/>
        </p:nvSpPr>
        <p:spPr>
          <a:xfrm>
            <a:off x="3818588" y="2062542"/>
            <a:ext cx="2277412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600" i="1" dirty="0"/>
              <a:t>75.000 </a:t>
            </a:r>
            <a:r>
              <a:rPr lang="da-DK" sz="1600" i="1" dirty="0" err="1"/>
              <a:t>citizens</a:t>
            </a:r>
            <a:r>
              <a:rPr lang="da-DK" sz="1600" i="1" dirty="0"/>
              <a:t> </a:t>
            </a:r>
            <a:r>
              <a:rPr lang="da-DK" sz="1600" i="1" dirty="0" err="1"/>
              <a:t>voted</a:t>
            </a:r>
            <a:r>
              <a:rPr lang="da-DK" sz="1600" i="1" dirty="0"/>
              <a:t> and </a:t>
            </a:r>
            <a:r>
              <a:rPr lang="da-DK" sz="1600" i="1" dirty="0" err="1"/>
              <a:t>prioritized</a:t>
            </a:r>
            <a:r>
              <a:rPr lang="da-DK" sz="1600" i="1" dirty="0"/>
              <a:t> </a:t>
            </a:r>
            <a:r>
              <a:rPr lang="da-DK" sz="1600" i="1" dirty="0" err="1"/>
              <a:t>health</a:t>
            </a:r>
            <a:r>
              <a:rPr lang="da-DK" sz="1600" i="1" dirty="0"/>
              <a:t> research in </a:t>
            </a:r>
            <a:r>
              <a:rPr lang="da-DK" sz="1600" i="1" dirty="0" err="1"/>
              <a:t>their</a:t>
            </a:r>
            <a:r>
              <a:rPr lang="da-DK" sz="1600" i="1" dirty="0"/>
              <a:t> region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2374F76-3ABB-0F48-2452-870539DAD81D}"/>
              </a:ext>
            </a:extLst>
          </p:cNvPr>
          <p:cNvSpPr txBox="1"/>
          <p:nvPr/>
        </p:nvSpPr>
        <p:spPr>
          <a:xfrm>
            <a:off x="7795545" y="2242868"/>
            <a:ext cx="18434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i="1" dirty="0"/>
              <a:t>More </a:t>
            </a:r>
            <a:r>
              <a:rPr lang="da-DK" sz="1600" i="1" dirty="0" err="1"/>
              <a:t>that</a:t>
            </a:r>
            <a:r>
              <a:rPr lang="da-DK" sz="1600" i="1" dirty="0"/>
              <a:t> 14.000 observations </a:t>
            </a:r>
            <a:r>
              <a:rPr lang="da-DK" sz="1600" i="1" dirty="0" err="1"/>
              <a:t>since</a:t>
            </a:r>
            <a:r>
              <a:rPr lang="da-DK" sz="1600" i="1" dirty="0"/>
              <a:t> 2018, data </a:t>
            </a:r>
            <a:r>
              <a:rPr lang="da-DK" sz="1600" i="1" dirty="0" err="1"/>
              <a:t>dissemination</a:t>
            </a:r>
            <a:r>
              <a:rPr lang="da-DK" sz="1600" i="1" dirty="0"/>
              <a:t> to ‘Arter.dk’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C50E50-3B5B-62A3-DB3B-168ECE13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3" y="477284"/>
            <a:ext cx="10658193" cy="671967"/>
          </a:xfrm>
        </p:spPr>
        <p:txBody>
          <a:bodyPr>
            <a:normAutofit fontScale="90000"/>
          </a:bodyPr>
          <a:lstStyle/>
          <a:p>
            <a:r>
              <a:rPr lang="da-DK" dirty="0"/>
              <a:t>+35 CS-</a:t>
            </a:r>
            <a:r>
              <a:rPr lang="da-DK" dirty="0" err="1"/>
              <a:t>projects</a:t>
            </a:r>
            <a:r>
              <a:rPr lang="da-DK" dirty="0"/>
              <a:t> and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impact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reach</a:t>
            </a:r>
            <a:r>
              <a:rPr lang="da-DK" dirty="0"/>
              <a:t> 4 mio. </a:t>
            </a:r>
            <a:r>
              <a:rPr lang="da-DK" dirty="0" err="1"/>
              <a:t>citizens</a:t>
            </a:r>
            <a:r>
              <a:rPr lang="da-DK" dirty="0"/>
              <a:t>)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3A012DD-264A-1E3A-3936-3A804BA84DFF}"/>
              </a:ext>
            </a:extLst>
          </p:cNvPr>
          <p:cNvSpPr txBox="1"/>
          <p:nvPr/>
        </p:nvSpPr>
        <p:spPr>
          <a:xfrm>
            <a:off x="7795545" y="4037162"/>
            <a:ext cx="110762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i="1" dirty="0"/>
              <a:t>500 </a:t>
            </a:r>
            <a:r>
              <a:rPr lang="da-DK" sz="1600" i="1" dirty="0" err="1"/>
              <a:t>climate</a:t>
            </a:r>
            <a:r>
              <a:rPr lang="da-DK" sz="1600" i="1" dirty="0"/>
              <a:t> short </a:t>
            </a:r>
            <a:r>
              <a:rPr lang="da-DK" sz="1600" i="1" dirty="0" err="1"/>
              <a:t>stories</a:t>
            </a:r>
            <a:r>
              <a:rPr lang="da-DK" sz="1600" i="1" dirty="0"/>
              <a:t> and </a:t>
            </a:r>
            <a:r>
              <a:rPr lang="da-DK" sz="1600" i="1" dirty="0" err="1"/>
              <a:t>dialogue</a:t>
            </a:r>
            <a:r>
              <a:rPr lang="da-DK" sz="1600" i="1" dirty="0"/>
              <a:t> with 1.000 high school students </a:t>
            </a:r>
            <a:r>
              <a:rPr lang="da-DK" sz="1600" i="1" dirty="0" err="1"/>
              <a:t>are</a:t>
            </a:r>
            <a:r>
              <a:rPr lang="da-DK" sz="1600" i="1" dirty="0"/>
              <a:t> data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81E39DA-D397-9AE5-26E4-1FBCFDE21501}"/>
              </a:ext>
            </a:extLst>
          </p:cNvPr>
          <p:cNvSpPr txBox="1"/>
          <p:nvPr/>
        </p:nvSpPr>
        <p:spPr>
          <a:xfrm>
            <a:off x="3818588" y="4408098"/>
            <a:ext cx="2277411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600" i="1" dirty="0"/>
              <a:t>1.000 interviews from </a:t>
            </a:r>
            <a:br>
              <a:rPr lang="da-DK" sz="1600" i="1" dirty="0"/>
            </a:br>
            <a:r>
              <a:rPr lang="da-DK" sz="1600" i="1" dirty="0"/>
              <a:t>4.000 high school </a:t>
            </a:r>
            <a:br>
              <a:rPr lang="da-DK" sz="1600" i="1" dirty="0"/>
            </a:br>
            <a:r>
              <a:rPr lang="da-DK" sz="1600" i="1" dirty="0"/>
              <a:t>students </a:t>
            </a:r>
            <a:r>
              <a:rPr lang="da-DK" sz="1600" i="1" dirty="0" err="1"/>
              <a:t>are</a:t>
            </a:r>
            <a:r>
              <a:rPr lang="da-DK" sz="1600" i="1" dirty="0"/>
              <a:t> data</a:t>
            </a:r>
          </a:p>
        </p:txBody>
      </p:sp>
      <p:pic>
        <p:nvPicPr>
          <p:cNvPr id="3" name="Picture 2" descr="Marine Tracker – Apps i Google Play">
            <a:extLst>
              <a:ext uri="{FF2B5EF4-FFF2-40B4-BE49-F238E27FC236}">
                <a16:creationId xmlns:a16="http://schemas.microsoft.com/office/drawing/2014/main" id="{96C81F81-880B-8096-5A44-9BB69241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165" y="0"/>
            <a:ext cx="1197820" cy="21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nd en sø by Syddansk Universitet">
            <a:extLst>
              <a:ext uri="{FF2B5EF4-FFF2-40B4-BE49-F238E27FC236}">
                <a16:creationId xmlns:a16="http://schemas.microsoft.com/office/drawing/2014/main" id="{25880712-6CBD-D7FC-4283-2761C909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4" y="3001284"/>
            <a:ext cx="1844642" cy="18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9DFE1405-C3EE-1B58-6199-4D7807C262A4}"/>
              </a:ext>
            </a:extLst>
          </p:cNvPr>
          <p:cNvSpPr txBox="1"/>
          <p:nvPr/>
        </p:nvSpPr>
        <p:spPr>
          <a:xfrm>
            <a:off x="611790" y="2062542"/>
            <a:ext cx="2677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i="1" dirty="0"/>
              <a:t>6.000 </a:t>
            </a:r>
            <a:r>
              <a:rPr lang="da-DK" sz="1600" i="1" dirty="0" err="1"/>
              <a:t>citizens</a:t>
            </a:r>
            <a:r>
              <a:rPr lang="da-DK" sz="1600" i="1" dirty="0"/>
              <a:t> </a:t>
            </a:r>
            <a:r>
              <a:rPr lang="da-DK" sz="1600" i="1" dirty="0" err="1"/>
              <a:t>collected</a:t>
            </a:r>
            <a:r>
              <a:rPr lang="da-DK" sz="1600" i="1" dirty="0"/>
              <a:t> 1.322 </a:t>
            </a:r>
            <a:r>
              <a:rPr lang="da-DK" sz="1600" i="1" dirty="0" err="1"/>
              <a:t>water</a:t>
            </a:r>
            <a:r>
              <a:rPr lang="da-DK" sz="1600" i="1" dirty="0"/>
              <a:t> samples and 12 camps for kids </a:t>
            </a:r>
            <a:r>
              <a:rPr lang="da-DK" sz="1600" i="1" dirty="0" err="1"/>
              <a:t>was</a:t>
            </a:r>
            <a:r>
              <a:rPr lang="da-DK" sz="1600" i="1" dirty="0"/>
              <a:t> held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65172917-4AE3-F1E4-CADC-6A3D40E29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638" y="4953671"/>
            <a:ext cx="1664964" cy="15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8A51-FA39-4AC1-A7D7-A19D0C99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DAC9-34A0-4FDF-BD5A-A2FC1F2A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27563"/>
            <a:ext cx="10753725" cy="4930905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GB" sz="2400" b="1" dirty="0"/>
              <a:t>		</a:t>
            </a:r>
            <a:r>
              <a:rPr lang="it-IT" sz="7200" b="1" dirty="0"/>
              <a:t>Darlene Cavalier </a:t>
            </a:r>
            <a:r>
              <a:rPr lang="it-IT" sz="7200" dirty="0">
                <a:hlinkClick r:id="rId2"/>
              </a:rPr>
              <a:t>darcav1@gmail.com</a:t>
            </a:r>
            <a:r>
              <a:rPr lang="it-IT" sz="7200" dirty="0"/>
              <a:t> </a:t>
            </a:r>
            <a:r>
              <a:rPr lang="it-IT" sz="7200" b="1" dirty="0"/>
              <a:t> </a:t>
            </a:r>
            <a:endParaRPr lang="it-IT" sz="7200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Professor of Practice, Arizona State University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Founder of Scistarter.org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“Citizen Science is Big Serious Science”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b="1" dirty="0"/>
              <a:t>		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b="1" dirty="0"/>
              <a:t>		</a:t>
            </a:r>
            <a:r>
              <a:rPr lang="en-GB" sz="7200" b="1" dirty="0"/>
              <a:t>Karen Ciccone: </a:t>
            </a:r>
            <a:r>
              <a:rPr lang="it-IT" sz="7200" dirty="0">
                <a:hlinkClick r:id="rId3"/>
              </a:rPr>
              <a:t>kacollin@ncsu.edu</a:t>
            </a:r>
            <a:r>
              <a:rPr lang="it-IT" sz="7200" b="1" dirty="0"/>
              <a:t> </a:t>
            </a:r>
            <a:endParaRPr lang="en-GB" sz="7200" b="1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>
                <a:solidFill>
                  <a:schemeClr val="tx1"/>
                </a:solidFill>
              </a:rPr>
              <a:t>		Lead Librarian for Public Science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>
                <a:solidFill>
                  <a:schemeClr val="tx1"/>
                </a:solidFill>
              </a:rPr>
              <a:t>		NC State University Libraries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“Citizen Science, Open Research, Digital Scholarship, Public Engagement”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</a:t>
            </a:r>
            <a:r>
              <a:rPr lang="en-GB" sz="7200" b="1" dirty="0"/>
              <a:t>Anne Kathrine Overgaard: </a:t>
            </a:r>
            <a:r>
              <a:rPr lang="en-GB" sz="7200" dirty="0">
                <a:hlinkClick r:id="rId4"/>
              </a:rPr>
              <a:t>ako@sdu.dk</a:t>
            </a:r>
            <a:r>
              <a:rPr lang="en-GB" sz="7200" dirty="0"/>
              <a:t>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Head of Research Support and Innovation, SDU Health Science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Co-founder of SDU Citizen Science Knowledge Center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 “Combining Citizen Science and Innovation in research”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>
                <a:solidFill>
                  <a:schemeClr val="tx1"/>
                </a:solidFill>
              </a:rPr>
              <a:t>		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</a:t>
            </a:r>
            <a:r>
              <a:rPr lang="en-GB" sz="7200" b="1" dirty="0">
                <a:solidFill>
                  <a:schemeClr val="tx1"/>
                </a:solidFill>
              </a:rPr>
              <a:t>Thomas Kaarsted: </a:t>
            </a:r>
            <a:r>
              <a:rPr lang="en-GB" sz="7200" dirty="0">
                <a:solidFill>
                  <a:schemeClr val="tx1"/>
                </a:solidFill>
                <a:hlinkClick r:id="rId5"/>
              </a:rPr>
              <a:t>thk@bib.sdu.dk</a:t>
            </a:r>
            <a:r>
              <a:rPr lang="en-GB" sz="72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Deputy Library Director, SDU Library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>
                <a:solidFill>
                  <a:schemeClr val="tx1"/>
                </a:solidFill>
              </a:rPr>
              <a:t>		Co-founder of SDU Citizen Science Knowledge Center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600" dirty="0"/>
              <a:t>		</a:t>
            </a:r>
            <a:r>
              <a:rPr lang="en-GB" sz="5600" dirty="0">
                <a:solidFill>
                  <a:schemeClr val="tx1"/>
                </a:solidFill>
              </a:rPr>
              <a:t>“Daily manager of Citizen Science </a:t>
            </a:r>
            <a:r>
              <a:rPr lang="en-GB" sz="5600" dirty="0"/>
              <a:t>at SDU Library</a:t>
            </a:r>
            <a:r>
              <a:rPr lang="en-GB" sz="5600" dirty="0">
                <a:solidFill>
                  <a:schemeClr val="tx1"/>
                </a:solidFill>
              </a:rPr>
              <a:t>. Connecting researchers with the public”</a:t>
            </a:r>
          </a:p>
          <a:p>
            <a:pPr>
              <a:buClr>
                <a:schemeClr val="accent1"/>
              </a:buClr>
            </a:pP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5" name="Billede 4" descr="Et billede, der indeholder person, kvinde, smilende, poserer&#10;&#10;Automatisk genereret beskrivelse">
            <a:extLst>
              <a:ext uri="{FF2B5EF4-FFF2-40B4-BE49-F238E27FC236}">
                <a16:creationId xmlns:a16="http://schemas.microsoft.com/office/drawing/2014/main" id="{9C2955C9-ECA4-48BD-BFF6-51526BEEF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" y="4154428"/>
            <a:ext cx="1012883" cy="1012883"/>
          </a:xfrm>
          <a:prstGeom prst="rect">
            <a:avLst/>
          </a:prstGeom>
        </p:spPr>
      </p:pic>
      <p:pic>
        <p:nvPicPr>
          <p:cNvPr id="6" name="Billede 5" descr="Et billede, der indeholder mand, person, briller, indendørs&#10;&#10;Automatisk genereret beskrivelse">
            <a:extLst>
              <a:ext uri="{FF2B5EF4-FFF2-40B4-BE49-F238E27FC236}">
                <a16:creationId xmlns:a16="http://schemas.microsoft.com/office/drawing/2014/main" id="{FAE191DC-E636-4D58-AF2B-81084602D9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" y="5404104"/>
            <a:ext cx="1012883" cy="131259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35E455A-FA60-48F7-AD65-8FD050B1A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39" y="4380457"/>
            <a:ext cx="1802308" cy="47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547A42B-98C1-3353-536A-6AAC6CDD9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710" y="1455272"/>
            <a:ext cx="1011358" cy="116695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BD7CE5C8-F56A-E284-678D-9A90C5257A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184" y="2703572"/>
            <a:ext cx="1045847" cy="135625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E713DA65-8596-8618-8F7E-F0BE922918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39" y="5817871"/>
            <a:ext cx="1802308" cy="47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NC State University Logo, symbol, meaning, history, PNG, brand">
            <a:extLst>
              <a:ext uri="{FF2B5EF4-FFF2-40B4-BE49-F238E27FC236}">
                <a16:creationId xmlns:a16="http://schemas.microsoft.com/office/drawing/2014/main" id="{9346981D-CBB0-E497-8DEC-30B8ADDF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03" y="2799252"/>
            <a:ext cx="1826170" cy="10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92DA552-9E01-B9FE-FFB1-191BEE44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53" y="1330319"/>
            <a:ext cx="1826169" cy="10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12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E57EF07-BD92-79F1-9B81-A52BB67E2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073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Forsinkelse 1">
            <a:extLst>
              <a:ext uri="{FF2B5EF4-FFF2-40B4-BE49-F238E27FC236}">
                <a16:creationId xmlns:a16="http://schemas.microsoft.com/office/drawing/2014/main" id="{D43D4A43-F6F0-EF9F-DDFF-1FAB27A51EB9}"/>
              </a:ext>
            </a:extLst>
          </p:cNvPr>
          <p:cNvSpPr/>
          <p:nvPr/>
        </p:nvSpPr>
        <p:spPr>
          <a:xfrm rot="16200000">
            <a:off x="4945933" y="-3383771"/>
            <a:ext cx="736873" cy="9248513"/>
          </a:xfrm>
          <a:prstGeom prst="flowChartDelay">
            <a:avLst/>
          </a:prstGeom>
          <a:solidFill>
            <a:srgbClr val="5E4DDB"/>
          </a:solidFill>
          <a:ln w="98425">
            <a:solidFill>
              <a:schemeClr val="bg1"/>
            </a:solidFill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9B0B65C-5FCE-D8B9-52EA-DD3A6DA83200}"/>
              </a:ext>
            </a:extLst>
          </p:cNvPr>
          <p:cNvSpPr txBox="1"/>
          <p:nvPr/>
        </p:nvSpPr>
        <p:spPr>
          <a:xfrm>
            <a:off x="2253374" y="978876"/>
            <a:ext cx="689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  <a:effectLst>
                  <a:outerShdw blurRad="3810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RMA &amp; </a:t>
            </a:r>
            <a:r>
              <a:rPr lang="da-DK" sz="2400" b="1" dirty="0">
                <a:solidFill>
                  <a:schemeClr val="bg1"/>
                </a:solidFill>
                <a:effectLst>
                  <a:outerShdw blurRad="3810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Citizen Science Centre/Research Library</a:t>
            </a:r>
          </a:p>
        </p:txBody>
      </p:sp>
      <p:sp>
        <p:nvSpPr>
          <p:cNvPr id="4" name="Forsinkelse 3">
            <a:extLst>
              <a:ext uri="{FF2B5EF4-FFF2-40B4-BE49-F238E27FC236}">
                <a16:creationId xmlns:a16="http://schemas.microsoft.com/office/drawing/2014/main" id="{1628DCE3-81C1-A4A6-DB23-ACECE53D97DC}"/>
              </a:ext>
            </a:extLst>
          </p:cNvPr>
          <p:cNvSpPr/>
          <p:nvPr/>
        </p:nvSpPr>
        <p:spPr>
          <a:xfrm rot="5400000">
            <a:off x="5118461" y="1521408"/>
            <a:ext cx="736873" cy="9248512"/>
          </a:xfrm>
          <a:prstGeom prst="flowChartDelay">
            <a:avLst/>
          </a:prstGeom>
          <a:solidFill>
            <a:srgbClr val="5E4DDB"/>
          </a:solidFill>
          <a:ln w="98425">
            <a:solidFill>
              <a:schemeClr val="bg1"/>
            </a:solidFill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0AAE011-DCF1-D2A5-CBF3-470310FCE3D2}"/>
              </a:ext>
            </a:extLst>
          </p:cNvPr>
          <p:cNvSpPr txBox="1"/>
          <p:nvPr/>
        </p:nvSpPr>
        <p:spPr>
          <a:xfrm>
            <a:off x="2415210" y="5837506"/>
            <a:ext cx="654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  <a:effectLst>
                  <a:outerShdw blurRad="3810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RMA &amp; </a:t>
            </a:r>
            <a:r>
              <a:rPr lang="da-DK" sz="2400" b="1" dirty="0">
                <a:solidFill>
                  <a:schemeClr val="bg1"/>
                </a:solidFill>
                <a:effectLst>
                  <a:outerShdw blurRad="3810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Citizen Science Centre/Research Library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9B8DFD5-D60B-24B5-D51E-4F5BAA46DEE2}"/>
              </a:ext>
            </a:extLst>
          </p:cNvPr>
          <p:cNvSpPr txBox="1"/>
          <p:nvPr/>
        </p:nvSpPr>
        <p:spPr>
          <a:xfrm>
            <a:off x="552089" y="4589775"/>
            <a:ext cx="9661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2800" b="1" i="1" dirty="0" err="1">
                <a:solidFill>
                  <a:srgbClr val="7030A0"/>
                </a:solidFill>
              </a:rPr>
              <a:t>Pre</a:t>
            </a:r>
            <a:r>
              <a:rPr lang="da-DK" sz="2800" i="1" dirty="0">
                <a:solidFill>
                  <a:srgbClr val="7030A0"/>
                </a:solidFill>
              </a:rPr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25938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0C183-8488-77C1-E1E5-5C349DF22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15F899-A4F7-2DF5-7CDC-47442F0B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Workshop: Round 1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(Kloppenburg 2022)</a:t>
            </a:r>
          </a:p>
        </p:txBody>
      </p:sp>
      <p:pic>
        <p:nvPicPr>
          <p:cNvPr id="4" name="Billede 2">
            <a:extLst>
              <a:ext uri="{FF2B5EF4-FFF2-40B4-BE49-F238E27FC236}">
                <a16:creationId xmlns:a16="http://schemas.microsoft.com/office/drawing/2014/main" id="{7D550A4F-FE9C-3472-C3D7-2A7B468001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249536"/>
            <a:ext cx="6780700" cy="4356599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2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7FCD3-CF11-7075-F1C1-D19397C5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800" b="1" dirty="0" err="1"/>
              <a:t>Involvement</a:t>
            </a:r>
            <a:r>
              <a:rPr lang="da-DK" sz="3800" b="1" dirty="0"/>
              <a:t> in steps of a </a:t>
            </a:r>
            <a:r>
              <a:rPr lang="da-DK" sz="3800" b="1" dirty="0" err="1"/>
              <a:t>simplified</a:t>
            </a:r>
            <a:r>
              <a:rPr lang="da-DK" sz="3800" b="1" dirty="0"/>
              <a:t> research </a:t>
            </a:r>
            <a:r>
              <a:rPr lang="da-DK" sz="3800" b="1" dirty="0" err="1"/>
              <a:t>process</a:t>
            </a:r>
            <a:endParaRPr lang="da-DK" sz="3800" b="1" dirty="0"/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4A1D013F-218E-B4A2-2839-71722926A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7793"/>
              </p:ext>
            </p:extLst>
          </p:nvPr>
        </p:nvGraphicFramePr>
        <p:xfrm>
          <a:off x="935421" y="1807779"/>
          <a:ext cx="10710041" cy="4020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112">
                  <a:extLst>
                    <a:ext uri="{9D8B030D-6E8A-4147-A177-3AD203B41FA5}">
                      <a16:colId xmlns:a16="http://schemas.microsoft.com/office/drawing/2014/main" val="1523147826"/>
                    </a:ext>
                  </a:extLst>
                </a:gridCol>
                <a:gridCol w="1167942">
                  <a:extLst>
                    <a:ext uri="{9D8B030D-6E8A-4147-A177-3AD203B41FA5}">
                      <a16:colId xmlns:a16="http://schemas.microsoft.com/office/drawing/2014/main" val="3837003837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955170983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17656975"/>
                    </a:ext>
                  </a:extLst>
                </a:gridCol>
                <a:gridCol w="1492469">
                  <a:extLst>
                    <a:ext uri="{9D8B030D-6E8A-4147-A177-3AD203B41FA5}">
                      <a16:colId xmlns:a16="http://schemas.microsoft.com/office/drawing/2014/main" val="1538880225"/>
                    </a:ext>
                  </a:extLst>
                </a:gridCol>
                <a:gridCol w="1502979">
                  <a:extLst>
                    <a:ext uri="{9D8B030D-6E8A-4147-A177-3AD203B41FA5}">
                      <a16:colId xmlns:a16="http://schemas.microsoft.com/office/drawing/2014/main" val="1548403801"/>
                    </a:ext>
                  </a:extLst>
                </a:gridCol>
                <a:gridCol w="1379028">
                  <a:extLst>
                    <a:ext uri="{9D8B030D-6E8A-4147-A177-3AD203B41FA5}">
                      <a16:colId xmlns:a16="http://schemas.microsoft.com/office/drawing/2014/main" val="766714048"/>
                    </a:ext>
                  </a:extLst>
                </a:gridCol>
                <a:gridCol w="1490296">
                  <a:extLst>
                    <a:ext uri="{9D8B030D-6E8A-4147-A177-3AD203B41FA5}">
                      <a16:colId xmlns:a16="http://schemas.microsoft.com/office/drawing/2014/main" val="1052053588"/>
                    </a:ext>
                  </a:extLst>
                </a:gridCol>
              </a:tblGrid>
              <a:tr h="1061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Identify problem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Research questions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Study design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Collect &amp; process data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Analysis and interpretation</a:t>
                      </a:r>
                      <a:endParaRPr lang="da-DK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Involving stakeholders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Societal impact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064506"/>
                  </a:ext>
                </a:extLst>
              </a:tr>
              <a:tr h="869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Research libraries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639276"/>
                  </a:ext>
                </a:extLst>
              </a:tr>
              <a:tr h="755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Public libraries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8309468"/>
                  </a:ext>
                </a:extLst>
              </a:tr>
              <a:tr h="31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NGO’s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025967"/>
                  </a:ext>
                </a:extLst>
              </a:tr>
              <a:tr h="31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Other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73883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D917565-590D-6186-071C-DABB07F3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602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1FBCB-1C45-5916-42B4-013DF10E6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CCD59E8E-4E1E-B964-BF30-9B45423CF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311B5F-AEE5-68BF-CB01-74865630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Workshop: Round 2</a:t>
            </a:r>
            <a:b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(Barriers &amp; Accelerators)</a:t>
            </a:r>
            <a:b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91D33ED-80E4-68B0-D17A-10E9A6D00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4972556-B841-6F48-1851-7769A691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24" y="1574019"/>
            <a:ext cx="4372585" cy="310558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681AB0D-8F9F-5390-29F6-26F7E760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234" y="1828623"/>
            <a:ext cx="3548242" cy="28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9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10829F-9562-450D-090F-14F40C8E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8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dvice for the future? A shared statement on future role/use of CS from the workshop…</a:t>
            </a:r>
            <a:br>
              <a:rPr lang="en-US" sz="28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8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(Drawing by Frits Ahlefeldt)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AEFA657-E4DF-1BAE-BE4B-A75760F93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224108"/>
            <a:ext cx="6780700" cy="44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3324-7882-7332-B25F-733B7306B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8811-E2C5-02CF-E063-4C3EA579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Today’s programme (1</a:t>
            </a:r>
            <a:r>
              <a:rPr lang="en-GB" baseline="30000" dirty="0">
                <a:solidFill>
                  <a:schemeClr val="accent1"/>
                </a:solidFill>
              </a:rPr>
              <a:t>st</a:t>
            </a:r>
            <a:r>
              <a:rPr lang="en-GB" dirty="0">
                <a:solidFill>
                  <a:schemeClr val="accent1"/>
                </a:solidFill>
              </a:rPr>
              <a:t> part)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C8A8-CBD4-D419-F7E2-D6F7CA410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781" y="1920240"/>
            <a:ext cx="10515600" cy="44382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Welcome and Icebreaker</a:t>
            </a:r>
            <a:endParaRPr lang="da-DK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is Citizen Science to you?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is your (best) experience with Citizen Science?</a:t>
            </a:r>
            <a:endParaRPr lang="da-DK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1800" b="1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short presentation</a:t>
            </a:r>
            <a:endParaRPr lang="da-DK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Darlene Cavalier: Citizen Science is Big </a:t>
            </a:r>
            <a:r>
              <a:rPr lang="da-DK" sz="18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da-DK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Karen Ciccone: Citizen Science at NC State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Anne Kathrine Overgaard &amp; Thomas Kaarsted: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da-DK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a-DK" sz="18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da-DK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Research Libraries as ‘Hubs’ for Citizen Science Matter</a:t>
            </a: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Short dialogue + Break</a:t>
            </a:r>
            <a:endParaRPr lang="da-DK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35AA092-6FCF-3181-2E77-58C0C91F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768" y="5491733"/>
            <a:ext cx="2828554" cy="110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2E7DD-1C8D-1BA6-FABF-628447D3F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634F-B079-0686-78F7-444354C8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Today’s programme (2</a:t>
            </a:r>
            <a:r>
              <a:rPr lang="en-GB" baseline="30000" dirty="0">
                <a:solidFill>
                  <a:schemeClr val="accent1"/>
                </a:solidFill>
              </a:rPr>
              <a:t>nd</a:t>
            </a:r>
            <a:r>
              <a:rPr lang="en-GB" dirty="0">
                <a:solidFill>
                  <a:schemeClr val="accent1"/>
                </a:solidFill>
              </a:rPr>
              <a:t> part)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EEA4-B321-CD37-2D95-836AD5298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781" y="2313432"/>
            <a:ext cx="10515600" cy="404503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FUTURES WORKSHOP – LIGHT VERSION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sz="2400" b="1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Mapping of steps in Citizen Science</a:t>
            </a:r>
            <a:r>
              <a:rPr lang="en-US" sz="24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Which steps in the research process can libraries etc</a:t>
            </a:r>
            <a:r>
              <a:rPr lang="en-US" sz="240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aid researcher's and the public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sz="2400" b="1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Identifying barriers and accelerators: </a:t>
            </a:r>
            <a:r>
              <a:rPr lang="en-US" sz="240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Which pros and con’s can we identify together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sz="24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Participants advice for the future: 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How can we act? Shared future statement on the role of hubs in Citizen Science.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da-DK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0661D44-DF8C-A70E-F999-D2CBB9F5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768" y="5491733"/>
            <a:ext cx="2828554" cy="110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C8EC0-5D9E-92DA-F9B9-1609DE1C9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B3F83-7351-8805-62BF-87EA1F7F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GB" sz="3600"/>
              <a:t>Icebreaker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5477-D8AC-A400-39AE-41F077CC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5185838" cy="3677123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en-US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What is Citizen Science to you?</a:t>
            </a:r>
          </a:p>
          <a:p>
            <a:pPr>
              <a:spcAft>
                <a:spcPts val="800"/>
              </a:spcAft>
              <a:buNone/>
            </a:pPr>
            <a:endParaRPr lang="da-DK" sz="2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What is your (best)  experience with Citizen Science?</a:t>
            </a:r>
            <a:endParaRPr lang="da-DK" sz="2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arenR"/>
            </a:pPr>
            <a:endParaRPr lang="da-DK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24,800+ Sticky Note And Pen Stock Photos, Pictures &amp; Royalty ...">
            <a:extLst>
              <a:ext uri="{FF2B5EF4-FFF2-40B4-BE49-F238E27FC236}">
                <a16:creationId xmlns:a16="http://schemas.microsoft.com/office/drawing/2014/main" id="{44133C4B-0243-8D51-1C7B-F24D2ED0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8066" y="-6894"/>
            <a:ext cx="2544927" cy="3812625"/>
          </a:xfrm>
          <a:prstGeom prst="rect">
            <a:avLst/>
          </a:prstGeom>
          <a:noFill/>
          <a:scene3d>
            <a:camera prst="orthographicFront">
              <a:rot lat="0" lon="0" rev="165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3089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F16C349-D431-ADF2-E02F-7B6FDF162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994" y="4761187"/>
            <a:ext cx="3240549" cy="1271915"/>
          </a:xfrm>
          <a:prstGeom prst="rect">
            <a:avLst/>
          </a:prstGeom>
        </p:spPr>
      </p:pic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82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93BD79-B207-232B-CAA0-A293960D03F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33120" r="40778" b="23765"/>
          <a:stretch/>
        </p:blipFill>
        <p:spPr>
          <a:xfrm>
            <a:off x="1275256" y="743155"/>
            <a:ext cx="10085203" cy="5000698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59870-0274-6581-BE36-3A2E8D03DA5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306DD958-49AB-410C-81AA-B4541A16FA3F}" type="datetime1">
              <a:rPr lang="da-DK" smtClean="0"/>
              <a:pPr>
                <a:spcAft>
                  <a:spcPts val="450"/>
                </a:spcAft>
              </a:pPr>
              <a:t>27-05-2025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BEA1D-2DC5-9726-317A-2B3DD92CC8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45D37B1E-C366-494F-A587-962AD9AABC83}" type="slidenum">
              <a:rPr lang="da-DK" smtClean="0"/>
              <a:pPr>
                <a:spcAft>
                  <a:spcPts val="450"/>
                </a:spcAft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601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BC1C3F65-78C1-B84B-F265-AA40BBF92B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68A51-FA39-4AC1-A7D7-A19D0C99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42" y="354518"/>
            <a:ext cx="11468362" cy="40720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6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da-DK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Research Libraries as ‘Hubs’ for Citizen Science Matter</a:t>
            </a:r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DAC9-34A0-4FDF-BD5A-A2FC1F2A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068" y="989806"/>
            <a:ext cx="8453038" cy="407204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GB" sz="1100" dirty="0">
                <a:solidFill>
                  <a:srgbClr val="FFFFFF"/>
                </a:solidFill>
              </a:rPr>
              <a:t>				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1100" b="1" dirty="0">
                <a:solidFill>
                  <a:srgbClr val="FFFFFF"/>
                </a:solidFill>
              </a:rPr>
              <a:t>	</a:t>
            </a:r>
            <a:r>
              <a:rPr lang="en-GB" sz="1800" dirty="0">
                <a:solidFill>
                  <a:srgbClr val="FFFFFF"/>
                </a:solidFill>
              </a:rPr>
              <a:t>			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1800" dirty="0">
                <a:solidFill>
                  <a:srgbClr val="FFFFFF"/>
                </a:solidFill>
              </a:rPr>
              <a:t>		</a:t>
            </a:r>
            <a:r>
              <a:rPr lang="en-GB" sz="1600" dirty="0">
                <a:solidFill>
                  <a:srgbClr val="FFFFFF"/>
                </a:solidFill>
              </a:rPr>
              <a:t>		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1100" dirty="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DE1B9E-75BF-AF2B-6E48-6E6EC2B5CC2C}"/>
              </a:ext>
            </a:extLst>
          </p:cNvPr>
          <p:cNvSpPr txBox="1">
            <a:spLocks/>
          </p:cNvSpPr>
          <p:nvPr/>
        </p:nvSpPr>
        <p:spPr>
          <a:xfrm>
            <a:off x="-1318939" y="4426562"/>
            <a:ext cx="9062174" cy="407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100" dirty="0">
                <a:solidFill>
                  <a:srgbClr val="FFFFFF"/>
                </a:solidFill>
              </a:rPr>
              <a:t>				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100" b="1" dirty="0">
                <a:solidFill>
                  <a:srgbClr val="FFFFFF"/>
                </a:solidFill>
              </a:rPr>
              <a:t>	</a:t>
            </a:r>
            <a:r>
              <a:rPr lang="en-GB" sz="1800" dirty="0">
                <a:solidFill>
                  <a:srgbClr val="FFFFFF"/>
                </a:solidFill>
              </a:rPr>
              <a:t>	</a:t>
            </a:r>
            <a:r>
              <a:rPr lang="en-GB" sz="1600" dirty="0">
                <a:solidFill>
                  <a:srgbClr val="FFFFFF"/>
                </a:solidFill>
              </a:rPr>
              <a:t>		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100" dirty="0">
                <a:solidFill>
                  <a:srgbClr val="FFFFFF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0661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A47DE0-296B-8F51-4C2E-E152BFAB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Why Citizen Science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B9D703-DA02-E96B-E65F-1298148C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r>
              <a:rPr lang="da-DK" sz="2200" dirty="0" err="1"/>
              <a:t>Drawings</a:t>
            </a:r>
            <a:r>
              <a:rPr lang="da-DK" sz="2200" dirty="0"/>
              <a:t> by Frits Ahlefeldt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AF1F7-7D61-5CFB-7419-4A404FF9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-22292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273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8A51-FA39-4AC1-A7D7-A19D0C99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DAC9-34A0-4FDF-BD5A-A2FC1F2A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920240"/>
            <a:ext cx="10753725" cy="4438227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en-GB" sz="3200" dirty="0"/>
          </a:p>
        </p:txBody>
      </p:sp>
      <p:pic>
        <p:nvPicPr>
          <p:cNvPr id="4" name="Billede 3" descr="University College London has joined the JISC UK National Open Access  Agreement with Frontiers – Science &amp; research news | Frontiers">
            <a:extLst>
              <a:ext uri="{FF2B5EF4-FFF2-40B4-BE49-F238E27FC236}">
                <a16:creationId xmlns:a16="http://schemas.microsoft.com/office/drawing/2014/main" id="{4708A8C2-D64B-473F-BA4E-76F2BDEF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75" y="5374380"/>
            <a:ext cx="2196000" cy="14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69715B5-B8B7-4E80-A1DE-7182791BD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4368798"/>
            <a:ext cx="1622722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8BCC6B4-31CF-46A1-AC79-3346BDDE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66000"/>
            <a:ext cx="1584000" cy="1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rganisation :: Citizen Science Lab, Leiden University">
            <a:extLst>
              <a:ext uri="{FF2B5EF4-FFF2-40B4-BE49-F238E27FC236}">
                <a16:creationId xmlns:a16="http://schemas.microsoft.com/office/drawing/2014/main" id="{DA721B47-45C1-4095-8D8A-3205A304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03" y="4026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F504B28E-178A-406D-B4F8-E189E9727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96" y="4287962"/>
            <a:ext cx="2052000" cy="9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858D9CF-0F99-48C9-90FD-9EB15E305B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14" y="5760932"/>
            <a:ext cx="1414780" cy="59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76B24C9-49DD-02FA-CFED-1C10AC4D8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72819" y="0"/>
            <a:ext cx="12864819" cy="71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12071</TotalTime>
  <Words>1102</Words>
  <Application>Microsoft Office PowerPoint</Application>
  <PresentationFormat>Widescreen</PresentationFormat>
  <Paragraphs>201</Paragraphs>
  <Slides>24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Lato</vt:lpstr>
      <vt:lpstr>Lyon Display Web</vt:lpstr>
      <vt:lpstr>Symbol</vt:lpstr>
      <vt:lpstr>Office Theme</vt:lpstr>
      <vt:lpstr>ONBOARDING RESEARCH LIBRARIES TO CITIZEN SCIENCE: HOW CAN WE ACT?  A FUTURES WORKSHOP</vt:lpstr>
      <vt:lpstr>Who are we?</vt:lpstr>
      <vt:lpstr>Today’s programme (1st part)</vt:lpstr>
      <vt:lpstr>Today’s programme (2nd part)</vt:lpstr>
      <vt:lpstr>Icebreaker</vt:lpstr>
      <vt:lpstr>PowerPoint-præsentation</vt:lpstr>
      <vt:lpstr>Why Research Libraries as ‘Hubs’ for Citizen Science Matter</vt:lpstr>
      <vt:lpstr>Why Citizen Science</vt:lpstr>
      <vt:lpstr>PowerPoint-præsentation</vt:lpstr>
      <vt:lpstr>PowerPoint-præsentation</vt:lpstr>
      <vt:lpstr>Connection between Open Science, Citizen Science and Societal Impact</vt:lpstr>
      <vt:lpstr>Why research libraries?</vt:lpstr>
      <vt:lpstr> </vt:lpstr>
      <vt:lpstr>Roles and responsibilities of researchers in Citizen Science</vt:lpstr>
      <vt:lpstr>Skills in Citizen Science</vt:lpstr>
      <vt:lpstr>PowerPoint-præsentation</vt:lpstr>
      <vt:lpstr>PowerPoint-præsentation</vt:lpstr>
      <vt:lpstr>PowerPoint-præsentation</vt:lpstr>
      <vt:lpstr>+35 CS-projects and their impact  (reach 4 mio. citizens)</vt:lpstr>
      <vt:lpstr>PowerPoint-præsentation</vt:lpstr>
      <vt:lpstr>Workshop: Round 1 (Kloppenburg 2022)</vt:lpstr>
      <vt:lpstr>Involvement in steps of a simplified research process</vt:lpstr>
      <vt:lpstr>Workshop: Round 2 (Barriers &amp; Accelerators) </vt:lpstr>
      <vt:lpstr>Advice for the future? A shared statement on future role/use of CS from the workshop…  (Drawing by Frits Ahlefeldt)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Wallis, Kirsty</dc:creator>
  <cp:lastModifiedBy>Thomas Kaarsted</cp:lastModifiedBy>
  <cp:revision>40</cp:revision>
  <dcterms:created xsi:type="dcterms:W3CDTF">2022-05-24T15:07:07Z</dcterms:created>
  <dcterms:modified xsi:type="dcterms:W3CDTF">2025-05-27T15:53:29Z</dcterms:modified>
</cp:coreProperties>
</file>